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4"/>
  </p:handoutMasterIdLst>
  <p:sldIdLst>
    <p:sldId id="256" r:id="rId2"/>
    <p:sldId id="313" r:id="rId3"/>
    <p:sldId id="265" r:id="rId4"/>
    <p:sldId id="328" r:id="rId5"/>
    <p:sldId id="305" r:id="rId6"/>
    <p:sldId id="332" r:id="rId7"/>
    <p:sldId id="266" r:id="rId8"/>
    <p:sldId id="333" r:id="rId9"/>
    <p:sldId id="306" r:id="rId10"/>
    <p:sldId id="308" r:id="rId11"/>
    <p:sldId id="353" r:id="rId12"/>
    <p:sldId id="309" r:id="rId13"/>
    <p:sldId id="355" r:id="rId14"/>
    <p:sldId id="354" r:id="rId15"/>
    <p:sldId id="307" r:id="rId16"/>
    <p:sldId id="350" r:id="rId17"/>
    <p:sldId id="358" r:id="rId18"/>
    <p:sldId id="359" r:id="rId19"/>
    <p:sldId id="352" r:id="rId20"/>
    <p:sldId id="286" r:id="rId21"/>
    <p:sldId id="348" r:id="rId22"/>
    <p:sldId id="356" r:id="rId23"/>
    <p:sldId id="357" r:id="rId24"/>
    <p:sldId id="361" r:id="rId25"/>
    <p:sldId id="349" r:id="rId26"/>
    <p:sldId id="360" r:id="rId27"/>
    <p:sldId id="334" r:id="rId28"/>
    <p:sldId id="362" r:id="rId29"/>
    <p:sldId id="337" r:id="rId30"/>
    <p:sldId id="338" r:id="rId31"/>
    <p:sldId id="336" r:id="rId32"/>
    <p:sldId id="277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3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1470F3E-6FA9-4145-AFFE-1AE7C5C62099}" type="datetimeFigureOut">
              <a:rPr lang="de-DE"/>
              <a:pPr>
                <a:defRPr/>
              </a:pPr>
              <a:t>30.06.15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8442156-51F4-1148-86D2-CCC85DE0B9F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407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ireframeOverlay-Ho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973"/>
          <a:stretch>
            <a:fillRect/>
          </a:stretch>
        </p:blipFill>
        <p:spPr bwMode="auto">
          <a:xfrm>
            <a:off x="179388" y="1182688"/>
            <a:ext cx="8786812" cy="527685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513" y="2168338"/>
            <a:ext cx="8307387" cy="161925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3810000"/>
            <a:ext cx="8307387" cy="753036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64E79-2094-CE48-9303-308FFE790C32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08192-C495-E940-81B1-CEF0EA3228C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8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wireframeOverlay-Cont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86812" cy="144145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466850"/>
            <a:ext cx="8308039" cy="1128432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7224" y="2623296"/>
            <a:ext cx="4717676" cy="38312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AT" noProof="0" smtClean="0"/>
              <a:t>Bild auf Platzhalter ziehen oder durch Klicken auf Symbol hinzufügen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213" y="2770187"/>
            <a:ext cx="3429093" cy="35768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3150C-3186-2E4E-A7B8-95906643E721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898CE-A192-B049-90EC-AA9D55DEBD6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52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Beschriftung,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wireframeOverlay-PCVertic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3309"/>
          <a:stretch>
            <a:fillRect/>
          </a:stretch>
        </p:blipFill>
        <p:spPr bwMode="auto">
          <a:xfrm>
            <a:off x="182563" y="1179513"/>
            <a:ext cx="5133975" cy="5275262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tx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4313891" cy="1162050"/>
          </a:xfrm>
        </p:spPr>
        <p:txBody>
          <a:bodyPr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Mastertitelformat bearbeiten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298140" y="1169894"/>
            <a:ext cx="3671047" cy="5276088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e-AT" noProof="0" smtClean="0"/>
              <a:t>Bild auf Platzhalter ziehen oder durch Klicken auf Symbol hinzufügen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421B5-0BBF-B44E-A404-C0B8AB855292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26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über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182563" y="3281363"/>
            <a:ext cx="8788400" cy="317500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82880" y="1169894"/>
            <a:ext cx="8787384" cy="2106706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e-AT" noProof="0" smtClean="0"/>
              <a:t>Bild auf Platzhalter ziehen oder durch Klicken auf Symbol hinzufügen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3329268"/>
            <a:ext cx="8346141" cy="1014132"/>
          </a:xfrm>
        </p:spPr>
        <p:txBody>
          <a:bodyPr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4343399"/>
            <a:ext cx="8346141" cy="190976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7AE70-38E3-AC43-9672-BDD50A24C3DC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25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wireframeOverlay-PCVertic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3309"/>
          <a:stretch>
            <a:fillRect/>
          </a:stretch>
        </p:blipFill>
        <p:spPr bwMode="auto">
          <a:xfrm>
            <a:off x="3835400" y="1179513"/>
            <a:ext cx="5133975" cy="5275262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tx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680882"/>
            <a:ext cx="4313891" cy="1162050"/>
          </a:xfrm>
        </p:spPr>
        <p:txBody>
          <a:bodyPr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0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82880" y="1179576"/>
            <a:ext cx="3671047" cy="2205318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e-AT" noProof="0" smtClean="0"/>
              <a:t>Bild auf Platzhalter ziehen oder durch Klicken auf Symbol hinzufügen</a:t>
            </a:r>
            <a:endParaRPr noProof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2015983" y="3383280"/>
            <a:ext cx="1837944" cy="3072384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e-AT" noProof="0" smtClean="0"/>
              <a:t>Bild auf Platzhalter ziehen oder durch Klicken auf Symbol hinzufügen</a:t>
            </a:r>
            <a:endParaRPr noProof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182880" y="3383280"/>
            <a:ext cx="1837944" cy="3072384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de-AT" noProof="0" smtClean="0"/>
              <a:t>Bild auf Platzhalter ziehen oder durch Klicken auf Symbol hinzufügen</a:t>
            </a:r>
            <a:endParaRPr noProof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BB99E-C91D-9A40-9F29-63E4E9012FE0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47BB1-59DF-4A4C-A55E-440098510AA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97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ireframeOverlay-Cont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86812" cy="144145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313B6-55DB-4141-98E8-78033A2BFA8E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10295-136F-114B-B9C2-14059F3372F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51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ireframeOverlay-VerticalT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649"/>
          <a:stretch>
            <a:fillRect/>
          </a:stretch>
        </p:blipFill>
        <p:spPr bwMode="auto">
          <a:xfrm>
            <a:off x="7445375" y="1177925"/>
            <a:ext cx="1524000" cy="5275263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40705" y="1398494"/>
            <a:ext cx="1447800" cy="4849906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1398494"/>
            <a:ext cx="6669087" cy="4849906"/>
          </a:xfrm>
        </p:spPr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2BE8C-1054-6144-9E92-0BBE55929FEF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D77F2-AD01-0B44-A5BB-F6243D781B3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26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ußform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82563" y="1179513"/>
            <a:ext cx="8788400" cy="527685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pic>
        <p:nvPicPr>
          <p:cNvPr id="3" name="Picture 5" descr="DirectionalButtons-LeftOnly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88" y="538163"/>
            <a:ext cx="7524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71368-2A7B-AE48-8179-B57A6254DF30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2F925-26C8-E146-8B61-850D12FBA10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2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ireframeOverlay-Cont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86812" cy="144145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6"/>
            <a:ext cx="8308975" cy="34917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8A6E8-6C77-E24B-807E-B3C97BE1C337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1ED10-96E6-8248-BC65-7899F645ACA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75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, 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wireframeOverlay-TCFu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711"/>
          <a:stretch>
            <a:fillRect/>
          </a:stretch>
        </p:blipFill>
        <p:spPr bwMode="auto">
          <a:xfrm>
            <a:off x="177800" y="1179513"/>
            <a:ext cx="8788400" cy="52768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tx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buClr>
                <a:schemeClr val="bg1"/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buClr>
                <a:schemeClr val="bg1"/>
              </a:buClr>
              <a:defRPr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897B4-9C4F-E546-9F08-1725D0F8ABDE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B0283-BA28-0144-A091-6CED36E98D6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1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ireframeOverlay-Section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1875"/>
          <a:stretch>
            <a:fillRect/>
          </a:stretch>
        </p:blipFill>
        <p:spPr bwMode="auto">
          <a:xfrm>
            <a:off x="182563" y="1179513"/>
            <a:ext cx="8785225" cy="527685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429000"/>
            <a:ext cx="6591300" cy="1371600"/>
          </a:xfrm>
        </p:spPr>
        <p:txBody>
          <a:bodyPr/>
          <a:lstStyle>
            <a:lvl1pPr algn="r">
              <a:defRPr sz="4800" b="0" cap="none" baseline="0"/>
            </a:lvl1pPr>
          </a:lstStyle>
          <a:p>
            <a:r>
              <a:rPr lang="de-AT" smtClean="0"/>
              <a:t>Mastertitelformat bearbeiten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4800599"/>
            <a:ext cx="6591300" cy="1066801"/>
          </a:xfrm>
        </p:spPr>
        <p:txBody>
          <a:bodyPr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7872F-548C-8642-8896-37666C18917A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7FBD1-E951-4240-AFA6-02247A51602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00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wireframeOverlay-Cont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86812" cy="144145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6859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214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110E1-5F6A-6541-BF8F-B90916A2EC7A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83F2-470D-A441-AD07-EFF92575AC7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2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wireframeOverlay-Cont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86812" cy="144145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859" y="2675964"/>
            <a:ext cx="3840480" cy="645459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859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752" y="2675964"/>
            <a:ext cx="3840480" cy="645459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752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C8C83-9D98-6F49-8808-30F8F222E37F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1ACAA-58BB-1141-B8F3-08079176DEE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wireframeOverlay-Cont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86812" cy="144145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bg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82FFC-517C-5D41-BC3A-B86F8E3C28FF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E0BDC-E55D-3F4E-8D08-933EB0BF3B7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5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90B0B-3ECA-7248-B52D-6F36EB3BDA31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A38FB-E6FA-6E4C-BE26-0FCC8A9091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9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wireframeOverlay-ContentC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5870"/>
          <a:stretch>
            <a:fillRect/>
          </a:stretch>
        </p:blipFill>
        <p:spPr bwMode="auto">
          <a:xfrm>
            <a:off x="182563" y="1179513"/>
            <a:ext cx="4229100" cy="52736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tx2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3697941" cy="1162050"/>
          </a:xfrm>
        </p:spPr>
        <p:txBody>
          <a:bodyPr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de-AT" smtClean="0"/>
              <a:t>Mastertitelformat bearbeiten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341" y="1600200"/>
            <a:ext cx="4101353" cy="4652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3697941" cy="3415834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7DA12-F8EF-4B41-8AC7-88468BDDD5CD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F1C4D-73F0-654B-AB54-DBF9D21C64F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4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jpeg"/><Relationship Id="rId19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15925" y="1457325"/>
            <a:ext cx="8308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AT"/>
              <a:t>Mastertitelformat bearbeiten</a:t>
            </a:r>
            <a:endParaRPr lang="de-DE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5925" y="2770188"/>
            <a:ext cx="830897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0013" y="6454775"/>
            <a:ext cx="239871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9FA810A-309D-3D45-83B4-74BFAF975F08}" type="datetimeFigureOut">
              <a:rPr lang="en-US"/>
              <a:pPr>
                <a:defRPr/>
              </a:pPr>
              <a:t>30.06.15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350" y="6454775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1219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5EFE2F-B2BA-C740-8A1F-E08BC09E3AA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31" name="Bild 7" descr=" VBPR-Logo_blau_ohne_klein Kopie.jp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477838"/>
            <a:ext cx="15986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43" r:id="rId8"/>
    <p:sldLayoutId id="2147484351" r:id="rId9"/>
    <p:sldLayoutId id="2147484352" r:id="rId10"/>
    <p:sldLayoutId id="2147484353" r:id="rId11"/>
    <p:sldLayoutId id="2147484354" r:id="rId12"/>
    <p:sldLayoutId id="2147484355" r:id="rId13"/>
    <p:sldLayoutId id="2147484356" r:id="rId14"/>
    <p:sldLayoutId id="2147484357" r:id="rId15"/>
    <p:sldLayoutId id="2147484358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rgbClr val="7F7F7F"/>
        </a:buClr>
        <a:buSzPct val="70000"/>
        <a:buFont typeface="Wingdings" charset="0"/>
        <a:buChar char="l"/>
        <a:defRPr sz="2000" kern="1200">
          <a:solidFill>
            <a:srgbClr val="404040"/>
          </a:solidFill>
          <a:latin typeface="+mn-lt"/>
          <a:ea typeface="ＭＳ Ｐゴシック" charset="0"/>
          <a:cs typeface="ＭＳ Ｐゴシック" charset="0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rgbClr val="262626"/>
        </a:buClr>
        <a:buSzPct val="70000"/>
        <a:buFont typeface="Wingdings" charset="0"/>
        <a:buChar char="l"/>
        <a:defRPr kern="1200">
          <a:solidFill>
            <a:srgbClr val="404040"/>
          </a:solidFill>
          <a:latin typeface="+mn-lt"/>
          <a:ea typeface="ＭＳ Ｐゴシック" charset="0"/>
          <a:cs typeface="+mn-cs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rgbClr val="7F7F7F"/>
        </a:buClr>
        <a:buSzPct val="70000"/>
        <a:buFont typeface="Wingdings" charset="0"/>
        <a:buChar char="l"/>
        <a:defRPr kern="1200">
          <a:solidFill>
            <a:srgbClr val="404040"/>
          </a:solidFill>
          <a:latin typeface="+mn-lt"/>
          <a:ea typeface="ＭＳ Ｐゴシック" charset="0"/>
          <a:cs typeface="+mn-cs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rgbClr val="262626"/>
        </a:buClr>
        <a:buSzPct val="70000"/>
        <a:buFont typeface="Wingdings" charset="0"/>
        <a:buChar char="l"/>
        <a:defRPr kern="1200">
          <a:solidFill>
            <a:srgbClr val="404040"/>
          </a:solidFill>
          <a:latin typeface="+mn-lt"/>
          <a:ea typeface="ＭＳ Ｐゴシック" charset="0"/>
          <a:cs typeface="+mn-cs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rgbClr val="7F7F7F"/>
        </a:buClr>
        <a:buSzPct val="70000"/>
        <a:buFont typeface="Wingdings" charset="0"/>
        <a:buChar char="l"/>
        <a:defRPr kern="1200">
          <a:solidFill>
            <a:srgbClr val="404040"/>
          </a:solidFill>
          <a:latin typeface="+mn-lt"/>
          <a:ea typeface="ＭＳ Ｐゴシック" charset="0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ktorbauer.com/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public.relations@viktorbauer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48453" y="1722340"/>
            <a:ext cx="7016750" cy="393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1600" b="1" dirty="0" smtClean="0">
                <a:ln w="50800"/>
                <a:solidFill>
                  <a:schemeClr val="bg1"/>
                </a:solidFill>
                <a:latin typeface="Verdana" charset="0"/>
                <a:ea typeface="+mn-ea"/>
                <a:cs typeface="+mn-cs"/>
              </a:rPr>
              <a:t>Bauer PR E.U.</a:t>
            </a:r>
            <a:endParaRPr lang="de-DE" sz="1600" b="1" dirty="0">
              <a:ln w="50800"/>
              <a:solidFill>
                <a:schemeClr val="bg1"/>
              </a:solidFill>
              <a:latin typeface="Verdana" charset="0"/>
              <a:ea typeface="+mn-ea"/>
              <a:cs typeface="+mn-cs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1600" b="1" dirty="0" err="1">
                <a:ln w="50800"/>
                <a:solidFill>
                  <a:schemeClr val="bg1"/>
                </a:solidFill>
                <a:latin typeface="Verdana" charset="0"/>
                <a:ea typeface="+mn-ea"/>
                <a:cs typeface="+mn-cs"/>
              </a:rPr>
              <a:t>Aslangasse</a:t>
            </a:r>
            <a:r>
              <a:rPr lang="de-DE" sz="1600" b="1" dirty="0">
                <a:ln w="50800"/>
                <a:solidFill>
                  <a:schemeClr val="bg1"/>
                </a:solidFill>
                <a:latin typeface="Verdana" charset="0"/>
                <a:ea typeface="+mn-ea"/>
                <a:cs typeface="+mn-cs"/>
              </a:rPr>
              <a:t> 93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1600" b="1" dirty="0">
                <a:ln w="50800"/>
                <a:solidFill>
                  <a:schemeClr val="bg1"/>
                </a:solidFill>
                <a:latin typeface="Verdana" charset="0"/>
                <a:ea typeface="+mn-ea"/>
                <a:cs typeface="+mn-cs"/>
              </a:rPr>
              <a:t>A-1190 Wien</a:t>
            </a:r>
          </a:p>
          <a:p>
            <a:pPr algn="ctr" fontAlgn="auto">
              <a:spcBef>
                <a:spcPct val="100000"/>
              </a:spcBef>
              <a:spcAft>
                <a:spcPts val="0"/>
              </a:spcAft>
              <a:defRPr/>
            </a:pPr>
            <a:r>
              <a:rPr lang="de-DE" sz="1600" b="1" dirty="0">
                <a:ln w="50800"/>
                <a:solidFill>
                  <a:schemeClr val="bg1"/>
                </a:solidFill>
                <a:latin typeface="Verdana" charset="0"/>
                <a:ea typeface="+mn-ea"/>
                <a:cs typeface="+mn-cs"/>
              </a:rPr>
              <a:t>Tel. +43-1-320 95 45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1600" b="1" dirty="0">
                <a:ln w="50800"/>
                <a:solidFill>
                  <a:schemeClr val="bg1"/>
                </a:solidFill>
                <a:latin typeface="Verdana" charset="0"/>
                <a:ea typeface="+mn-ea"/>
                <a:cs typeface="+mn-cs"/>
              </a:rPr>
              <a:t>Fax: +43-1-320 95 45-12</a:t>
            </a:r>
          </a:p>
          <a:p>
            <a:pPr algn="ctr" fontAlgn="auto">
              <a:spcBef>
                <a:spcPct val="100000"/>
              </a:spcBef>
              <a:spcAft>
                <a:spcPts val="0"/>
              </a:spcAft>
              <a:defRPr/>
            </a:pPr>
            <a:r>
              <a:rPr lang="de-DE" sz="1200" b="1" dirty="0">
                <a:ln w="50800"/>
                <a:solidFill>
                  <a:schemeClr val="bg1"/>
                </a:solidFill>
                <a:latin typeface="Verdana" charset="0"/>
                <a:ea typeface="+mn-ea"/>
                <a:cs typeface="+mn-cs"/>
                <a:hlinkClick r:id="rId2"/>
              </a:rPr>
              <a:t>public.relations@viktorbauer.com</a:t>
            </a:r>
            <a:endParaRPr lang="de-DE" sz="1200" b="1" dirty="0">
              <a:ln w="50800"/>
              <a:solidFill>
                <a:schemeClr val="bg1"/>
              </a:solidFill>
              <a:latin typeface="Verdana" charset="0"/>
              <a:ea typeface="+mn-ea"/>
              <a:cs typeface="+mn-cs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1200" b="1" dirty="0">
                <a:ln w="50800"/>
                <a:solidFill>
                  <a:schemeClr val="bg1"/>
                </a:solidFill>
                <a:latin typeface="Verdana" charset="0"/>
                <a:ea typeface="+mn-ea"/>
                <a:cs typeface="+mn-cs"/>
                <a:hlinkClick r:id="rId3"/>
              </a:rPr>
              <a:t>www.viktorbauer.com</a:t>
            </a:r>
            <a:endParaRPr lang="de-DE" sz="1200" b="1" dirty="0">
              <a:ln w="50800"/>
              <a:solidFill>
                <a:schemeClr val="bg1"/>
              </a:solidFill>
              <a:latin typeface="Verdana" charset="0"/>
              <a:ea typeface="+mn-ea"/>
              <a:cs typeface="+mn-cs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de-DE" sz="1400" b="1" dirty="0">
              <a:ln w="50800"/>
              <a:solidFill>
                <a:schemeClr val="bg1"/>
              </a:solidFill>
              <a:latin typeface="Verdana" charset="0"/>
              <a:ea typeface="+mn-ea"/>
              <a:cs typeface="+mn-cs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1400" b="1" dirty="0">
                <a:ln w="50800"/>
                <a:solidFill>
                  <a:schemeClr val="bg1"/>
                </a:solidFill>
                <a:latin typeface="Verdana" charset="0"/>
                <a:ea typeface="+mn-ea"/>
                <a:cs typeface="+mn-cs"/>
              </a:rPr>
              <a:t>Awards: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1400" b="1" dirty="0">
                <a:ln w="50800"/>
                <a:solidFill>
                  <a:schemeClr val="bg1"/>
                </a:solidFill>
                <a:latin typeface="Verdana" charset="0"/>
                <a:ea typeface="+mn-ea"/>
                <a:cs typeface="+mn-cs"/>
              </a:rPr>
              <a:t>Österreichischer Staatspreis für Public Relations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1400" b="1" dirty="0">
                <a:ln w="50800"/>
                <a:solidFill>
                  <a:schemeClr val="bg1"/>
                </a:solidFill>
                <a:latin typeface="Verdana" charset="0"/>
                <a:ea typeface="+mn-ea"/>
                <a:cs typeface="+mn-cs"/>
              </a:rPr>
              <a:t>Deutscher PR-Preis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1400" b="1" dirty="0">
                <a:ln w="50800"/>
                <a:solidFill>
                  <a:schemeClr val="bg1"/>
                </a:solidFill>
                <a:latin typeface="Verdana" charset="0"/>
                <a:ea typeface="+mn-ea"/>
                <a:cs typeface="+mn-cs"/>
              </a:rPr>
              <a:t>Best Practice Awards (dreimal, 2008-2011)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de-DE" sz="1400" b="1" dirty="0">
                <a:ln w="50800"/>
                <a:solidFill>
                  <a:schemeClr val="bg1"/>
                </a:solidFill>
                <a:latin typeface="Verdana" charset="0"/>
                <a:ea typeface="+mn-ea"/>
                <a:cs typeface="+mn-cs"/>
              </a:rPr>
              <a:t>PR Consulting Firm </a:t>
            </a:r>
            <a:r>
              <a:rPr lang="de-DE" sz="1400" b="1" dirty="0" err="1">
                <a:ln w="50800"/>
                <a:solidFill>
                  <a:schemeClr val="bg1"/>
                </a:solidFill>
                <a:latin typeface="Verdana" charset="0"/>
                <a:ea typeface="+mn-ea"/>
                <a:cs typeface="+mn-cs"/>
              </a:rPr>
              <a:t>of</a:t>
            </a:r>
            <a:r>
              <a:rPr lang="de-DE" sz="1400" b="1" dirty="0">
                <a:ln w="50800"/>
                <a:solidFill>
                  <a:schemeClr val="bg1"/>
                </a:solidFill>
                <a:latin typeface="Verdana" charset="0"/>
                <a:ea typeface="+mn-ea"/>
                <a:cs typeface="+mn-cs"/>
              </a:rPr>
              <a:t> The Year (2014)</a:t>
            </a:r>
          </a:p>
        </p:txBody>
      </p:sp>
      <p:pic>
        <p:nvPicPr>
          <p:cNvPr id="19458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509588"/>
            <a:ext cx="1096962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Bild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517525"/>
            <a:ext cx="7112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Bild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8" y="509588"/>
            <a:ext cx="18732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Bild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509588"/>
            <a:ext cx="7747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EU Richtlinie zur Bankenabwicklung</a:t>
            </a:r>
            <a:endParaRPr lang="de-DE" b="1" dirty="0">
              <a:latin typeface="Calibri" charset="0"/>
            </a:endParaRPr>
          </a:p>
        </p:txBody>
      </p:sp>
      <p:pic>
        <p:nvPicPr>
          <p:cNvPr id="2" name="Bild 1" descr="Krone2.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44" y="2690359"/>
            <a:ext cx="5155090" cy="3866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Das Schulden Moratorium</a:t>
            </a:r>
            <a:endParaRPr lang="de-DE" b="1" dirty="0">
              <a:latin typeface="Calibri" charset="0"/>
            </a:endParaRPr>
          </a:p>
        </p:txBody>
      </p:sp>
      <p:pic>
        <p:nvPicPr>
          <p:cNvPr id="3" name="Bild 2" descr="Krone2.3.: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r="8174" b="8314"/>
          <a:stretch/>
        </p:blipFill>
        <p:spPr>
          <a:xfrm>
            <a:off x="1965973" y="2834576"/>
            <a:ext cx="4883507" cy="393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1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Moratorium </a:t>
            </a:r>
            <a:r>
              <a:rPr lang="de-DE" b="1" dirty="0" smtClean="0">
                <a:latin typeface="Calibri" charset="0"/>
              </a:rPr>
              <a:t>– News geht um die Welt</a:t>
            </a:r>
            <a:endParaRPr lang="de-DE" b="1" dirty="0">
              <a:latin typeface="Calibri" charset="0"/>
            </a:endParaRPr>
          </a:p>
        </p:txBody>
      </p:sp>
      <p:pic>
        <p:nvPicPr>
          <p:cNvPr id="2" name="Bild 1" descr="Krone3.3.: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r="6152" b="33842"/>
          <a:stretch/>
        </p:blipFill>
        <p:spPr>
          <a:xfrm>
            <a:off x="888811" y="2847996"/>
            <a:ext cx="7007280" cy="3753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Moratorium </a:t>
            </a:r>
            <a:r>
              <a:rPr lang="de-DE" b="1" dirty="0" smtClean="0">
                <a:latin typeface="Calibri" charset="0"/>
              </a:rPr>
              <a:t>– News geht um die Welt</a:t>
            </a:r>
            <a:endParaRPr lang="de-DE" b="1" dirty="0">
              <a:latin typeface="Calibri" charset="0"/>
            </a:endParaRPr>
          </a:p>
        </p:txBody>
      </p:sp>
      <p:pic>
        <p:nvPicPr>
          <p:cNvPr id="3" name="Bild 2" descr="Krone5.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r="14890" b="16916"/>
          <a:stretch/>
        </p:blipFill>
        <p:spPr>
          <a:xfrm>
            <a:off x="2652986" y="2627026"/>
            <a:ext cx="4348757" cy="41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2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Das Moratorium</a:t>
            </a:r>
            <a:endParaRPr lang="de-DE" b="1" dirty="0">
              <a:latin typeface="Calibri" charset="0"/>
            </a:endParaRPr>
          </a:p>
        </p:txBody>
      </p:sp>
      <p:pic>
        <p:nvPicPr>
          <p:cNvPr id="3" name="Bild 2" descr="Krone3.3.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83" y="2676925"/>
            <a:ext cx="4999411" cy="374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9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Das </a:t>
            </a:r>
            <a:r>
              <a:rPr lang="de-DE" b="1" dirty="0" smtClean="0">
                <a:latin typeface="Calibri" charset="0"/>
              </a:rPr>
              <a:t>Moratorium</a:t>
            </a:r>
            <a:endParaRPr lang="de-DE" b="1" dirty="0">
              <a:latin typeface="Calibri" charset="0"/>
            </a:endParaRPr>
          </a:p>
        </p:txBody>
      </p:sp>
      <p:pic>
        <p:nvPicPr>
          <p:cNvPr id="2" name="Bild 1" descr="Standard2.3.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2"/>
          <a:stretch/>
        </p:blipFill>
        <p:spPr>
          <a:xfrm>
            <a:off x="3265073" y="2689232"/>
            <a:ext cx="2770156" cy="4168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b="1" dirty="0">
              <a:latin typeface="Calibri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3" name="Bild 2" descr="Standard3..: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" b="26472"/>
          <a:stretch/>
        </p:blipFill>
        <p:spPr>
          <a:xfrm>
            <a:off x="1715041" y="1379210"/>
            <a:ext cx="4868686" cy="50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4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b="1" dirty="0">
              <a:latin typeface="Calibri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Bild 6" descr="Standard3.3.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r="5451" b="29834"/>
          <a:stretch/>
        </p:blipFill>
        <p:spPr>
          <a:xfrm>
            <a:off x="1291105" y="2205751"/>
            <a:ext cx="6842974" cy="409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3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b="1" dirty="0">
              <a:latin typeface="Calibri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9" name="Bild 8" descr="Standard5.3.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15" b="22696"/>
          <a:stretch/>
        </p:blipFill>
        <p:spPr>
          <a:xfrm>
            <a:off x="1709917" y="548329"/>
            <a:ext cx="4601926" cy="596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58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b="1" dirty="0">
              <a:latin typeface="Calibri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" name="Bild 1" descr="Bildschirmfoto 2015-05-26 um 12.44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7" y="182368"/>
            <a:ext cx="5030510" cy="4357782"/>
          </a:xfrm>
          <a:prstGeom prst="rect">
            <a:avLst/>
          </a:prstGeom>
        </p:spPr>
      </p:pic>
      <p:pic>
        <p:nvPicPr>
          <p:cNvPr id="3" name="Bild 2" descr="Bildschirmfoto 2015-05-26 um 12.36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72" y="3125979"/>
            <a:ext cx="6645698" cy="339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32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>
          <a:xfrm>
            <a:off x="177800" y="1168400"/>
            <a:ext cx="8778875" cy="1357772"/>
          </a:xfrm>
        </p:spPr>
        <p:txBody>
          <a:bodyPr/>
          <a:lstStyle/>
          <a:p>
            <a:pPr algn="ctr" eaLnBrk="1" hangingPunct="1"/>
            <a:r>
              <a:rPr lang="de-DE" b="1" dirty="0" err="1" smtClean="0">
                <a:latin typeface="Calibri" charset="0"/>
              </a:rPr>
              <a:t>Heta</a:t>
            </a:r>
            <a:r>
              <a:rPr lang="de-DE" b="1" dirty="0" smtClean="0">
                <a:latin typeface="Calibri" charset="0"/>
              </a:rPr>
              <a:t>: Das 10 Milliarden Ding</a:t>
            </a:r>
            <a:r>
              <a:rPr lang="de-DE" b="1" dirty="0">
                <a:latin typeface="Calibri" charset="0"/>
              </a:rPr>
              <a:t/>
            </a:r>
            <a:br>
              <a:rPr lang="de-DE" b="1" dirty="0">
                <a:latin typeface="Calibri" charset="0"/>
              </a:rPr>
            </a:br>
            <a:endParaRPr lang="de-DE" sz="2000" b="1" i="1" dirty="0">
              <a:latin typeface="Calibri" charset="0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2998428"/>
            <a:ext cx="6273800" cy="3440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Es folgen:</a:t>
            </a:r>
            <a:endParaRPr lang="de-DE" b="1" dirty="0">
              <a:latin typeface="Calibri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Textfeld 11"/>
          <p:cNvSpPr txBox="1">
            <a:spLocks noChangeArrowheads="1"/>
          </p:cNvSpPr>
          <p:nvPr/>
        </p:nvSpPr>
        <p:spPr bwMode="auto">
          <a:xfrm>
            <a:off x="415924" y="2760845"/>
            <a:ext cx="8308975" cy="345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de-DE" sz="2300" b="1" dirty="0" smtClean="0">
                <a:solidFill>
                  <a:srgbClr val="000090"/>
                </a:solidFill>
              </a:rPr>
              <a:t>Schwere Vorwürfe gegen Österreich</a:t>
            </a:r>
          </a:p>
          <a:p>
            <a:pPr eaLnBrk="1" hangingPunct="1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de-DE" sz="2300" b="1" dirty="0" smtClean="0">
                <a:solidFill>
                  <a:srgbClr val="000090"/>
                </a:solidFill>
              </a:rPr>
              <a:t>Zahlungsunwilligkeit ist nicht Zahlungsunfähigkeit</a:t>
            </a:r>
          </a:p>
          <a:p>
            <a:pPr eaLnBrk="1" hangingPunct="1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de-DE" sz="2300" b="1" dirty="0" smtClean="0">
                <a:solidFill>
                  <a:srgbClr val="000090"/>
                </a:solidFill>
              </a:rPr>
              <a:t>Deutscher Bankenverband vergleicht Österreich mit Griechenland</a:t>
            </a:r>
          </a:p>
          <a:p>
            <a:pPr eaLnBrk="1" hangingPunct="1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de-DE" sz="2300" b="1" dirty="0" smtClean="0">
                <a:solidFill>
                  <a:srgbClr val="000090"/>
                </a:solidFill>
              </a:rPr>
              <a:t>Über 7 Milliarden Anleihen bei deutschen Gläubigern</a:t>
            </a:r>
          </a:p>
          <a:p>
            <a:pPr eaLnBrk="1" hangingPunct="1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de-DE" sz="2300" b="1" dirty="0" smtClean="0">
                <a:solidFill>
                  <a:srgbClr val="000090"/>
                </a:solidFill>
              </a:rPr>
              <a:t>Verquickung mit Rechtsstreit Bayern </a:t>
            </a:r>
            <a:r>
              <a:rPr lang="de-DE" sz="2300" b="1" dirty="0" err="1" smtClean="0">
                <a:solidFill>
                  <a:srgbClr val="000090"/>
                </a:solidFill>
              </a:rPr>
              <a:t>Hypo</a:t>
            </a:r>
            <a:endParaRPr lang="de-DE" sz="23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b="1" dirty="0">
              <a:latin typeface="Calibri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3" name="Bild 2" descr="Kurier8.3.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514" y="1822437"/>
            <a:ext cx="6463395" cy="484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b="1" dirty="0">
              <a:latin typeface="Calibri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4" name="Bild 3" descr="Kurier27.2.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6" b="14067"/>
          <a:stretch/>
        </p:blipFill>
        <p:spPr>
          <a:xfrm>
            <a:off x="1965573" y="554088"/>
            <a:ext cx="4741774" cy="61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b="1" dirty="0">
              <a:latin typeface="Calibri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" name="Bild 1" descr="Krone6.3.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" r="5577" b="1859"/>
          <a:stretch/>
        </p:blipFill>
        <p:spPr>
          <a:xfrm>
            <a:off x="995089" y="1457325"/>
            <a:ext cx="6565748" cy="485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57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Bundesländer in der Bredouille</a:t>
            </a:r>
            <a:endParaRPr lang="de-DE" b="1" dirty="0">
              <a:latin typeface="Calibri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6" name="Bild 5" descr="Kurier8.3.: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" r="3256" b="49123"/>
          <a:stretch/>
        </p:blipFill>
        <p:spPr>
          <a:xfrm>
            <a:off x="1372290" y="2760847"/>
            <a:ext cx="5870427" cy="397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66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>
                <a:latin typeface="Calibri" charset="0"/>
              </a:rPr>
              <a:t>Bundesländer in der Bredouille</a:t>
            </a:r>
          </a:p>
        </p:txBody>
      </p:sp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4" name="Bild 3" descr="Kurier4.3.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r="11885" b="33483"/>
          <a:stretch/>
        </p:blipFill>
        <p:spPr>
          <a:xfrm>
            <a:off x="2398106" y="2686113"/>
            <a:ext cx="3712564" cy="392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68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>
                <a:latin typeface="Calibri" charset="0"/>
              </a:rPr>
              <a:t>Bundesländer in der Bredouille</a:t>
            </a:r>
          </a:p>
        </p:txBody>
      </p:sp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" name="Bild 4" descr="Kurier5.3.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" b="22876"/>
          <a:stretch/>
        </p:blipFill>
        <p:spPr>
          <a:xfrm>
            <a:off x="2641106" y="2600324"/>
            <a:ext cx="4342907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82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Mai: 2 Milliarden Urteil gegen </a:t>
            </a:r>
            <a:r>
              <a:rPr lang="de-DE" b="1" dirty="0" err="1" smtClean="0">
                <a:latin typeface="Calibri" charset="0"/>
              </a:rPr>
              <a:t>Heta</a:t>
            </a:r>
            <a:endParaRPr lang="de-DE" b="1" dirty="0">
              <a:latin typeface="Calibri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8677" name="Textfeld 11"/>
          <p:cNvSpPr txBox="1">
            <a:spLocks noChangeArrowheads="1"/>
          </p:cNvSpPr>
          <p:nvPr/>
        </p:nvSpPr>
        <p:spPr bwMode="auto">
          <a:xfrm>
            <a:off x="415924" y="2760846"/>
            <a:ext cx="7467593" cy="196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de-DE" sz="2300" b="1" dirty="0" smtClean="0">
                <a:solidFill>
                  <a:srgbClr val="000090"/>
                </a:solidFill>
              </a:rPr>
              <a:t>Folge. Analysten nehmen Österreichs Bonität ins Visier</a:t>
            </a:r>
          </a:p>
          <a:p>
            <a:pPr eaLnBrk="1" hangingPunct="1">
              <a:lnSpc>
                <a:spcPct val="15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de-DE" sz="2300" b="1" dirty="0" smtClean="0">
                <a:solidFill>
                  <a:srgbClr val="000090"/>
                </a:solidFill>
              </a:rPr>
              <a:t>Bayern </a:t>
            </a:r>
            <a:r>
              <a:rPr lang="de-DE" sz="2300" b="1" dirty="0" err="1" smtClean="0">
                <a:solidFill>
                  <a:srgbClr val="000090"/>
                </a:solidFill>
              </a:rPr>
              <a:t>Hypo</a:t>
            </a:r>
            <a:r>
              <a:rPr lang="de-DE" sz="2300" b="1" dirty="0" smtClean="0">
                <a:solidFill>
                  <a:srgbClr val="000090"/>
                </a:solidFill>
              </a:rPr>
              <a:t> erzielt Erfolg vor Gericht</a:t>
            </a:r>
          </a:p>
          <a:p>
            <a:pPr eaLnBrk="1" hangingPunct="1">
              <a:lnSpc>
                <a:spcPct val="15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de-DE" sz="2300" b="1" dirty="0" smtClean="0">
                <a:solidFill>
                  <a:srgbClr val="000090"/>
                </a:solidFill>
              </a:rPr>
              <a:t>Die Schulden aller Bundesländer </a:t>
            </a:r>
            <a:r>
              <a:rPr lang="de-DE" sz="2300" b="1" smtClean="0">
                <a:solidFill>
                  <a:srgbClr val="000090"/>
                </a:solidFill>
              </a:rPr>
              <a:t>werden </a:t>
            </a:r>
            <a:r>
              <a:rPr lang="de-DE" sz="2300" b="1" smtClean="0">
                <a:solidFill>
                  <a:srgbClr val="000090"/>
                </a:solidFill>
              </a:rPr>
              <a:t>offenbar</a:t>
            </a:r>
            <a:endParaRPr lang="de-DE" sz="23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5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Mai: 2 Milliarden Urteil gegen </a:t>
            </a:r>
            <a:r>
              <a:rPr lang="de-DE" b="1" dirty="0" err="1" smtClean="0">
                <a:latin typeface="Calibri" charset="0"/>
              </a:rPr>
              <a:t>Heta</a:t>
            </a:r>
            <a:endParaRPr lang="de-DE" b="1" dirty="0">
              <a:latin typeface="Calibri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" name="Bild 1" descr="Bildschirmfoto 2015-06-23 um 11.39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64" y="2760846"/>
            <a:ext cx="3083510" cy="394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2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Bild 2" descr="Bildschirmfoto 2015-05-26 um 11.51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66" y="1161429"/>
            <a:ext cx="5013884" cy="559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3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/>
          <p:cNvSpPr>
            <a:spLocks noGrp="1"/>
          </p:cNvSpPr>
          <p:nvPr>
            <p:ph type="title"/>
          </p:nvPr>
        </p:nvSpPr>
        <p:spPr>
          <a:xfrm>
            <a:off x="415925" y="885825"/>
            <a:ext cx="8308975" cy="1143000"/>
          </a:xfrm>
        </p:spPr>
        <p:txBody>
          <a:bodyPr/>
          <a:lstStyle/>
          <a:p>
            <a:pPr eaLnBrk="1" hangingPunct="1"/>
            <a:r>
              <a:rPr lang="de-DE" sz="3000" b="1" dirty="0" smtClean="0">
                <a:latin typeface="Calibri" charset="0"/>
              </a:rPr>
              <a:t>Juli 2014: Nachranggläubiger bluten mit 800 Mio.</a:t>
            </a:r>
            <a:endParaRPr lang="de-DE" sz="3000" b="1" dirty="0">
              <a:latin typeface="Calibri" charset="0"/>
            </a:endParaRPr>
          </a:p>
        </p:txBody>
      </p:sp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415925" y="2627313"/>
            <a:ext cx="69151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1200"/>
              </a:spcAft>
              <a:buFont typeface="Arial" charset="0"/>
              <a:buChar char="•"/>
              <a:defRPr/>
            </a:pPr>
            <a:endParaRPr lang="de-DE" sz="1800" dirty="0" smtClean="0">
              <a:solidFill>
                <a:srgbClr val="000090"/>
              </a:solidFill>
            </a:endParaRPr>
          </a:p>
          <a:p>
            <a:pPr marL="0" indent="0" eaLnBrk="1" hangingPunct="1">
              <a:defRPr/>
            </a:pPr>
            <a:endParaRPr lang="de-DE" sz="1800" dirty="0" smtClean="0"/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415924" y="2975090"/>
            <a:ext cx="774269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de-DE" sz="2000" b="1" dirty="0">
              <a:solidFill>
                <a:srgbClr val="000090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de-DE" sz="1800" dirty="0" smtClean="0"/>
          </a:p>
        </p:txBody>
      </p:sp>
      <p:pic>
        <p:nvPicPr>
          <p:cNvPr id="3" name="Bild 2" descr="Bildschirmfoto 2015-06-23 um 11.18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01" y="2227522"/>
            <a:ext cx="5365614" cy="4402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Finanzminister nimmt Kärnten an die Leine</a:t>
            </a:r>
            <a:endParaRPr lang="de-DE" b="1" dirty="0"/>
          </a:p>
        </p:txBody>
      </p:sp>
      <p:pic>
        <p:nvPicPr>
          <p:cNvPr id="7" name="Bild 6" descr="Bildschirmfoto 2015-05-26 um 12.26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4" y="2039639"/>
            <a:ext cx="4586641" cy="4658084"/>
          </a:xfrm>
          <a:prstGeom prst="rect">
            <a:avLst/>
          </a:prstGeom>
        </p:spPr>
      </p:pic>
      <p:pic>
        <p:nvPicPr>
          <p:cNvPr id="5" name="Bild 4" descr="Bildschirmfoto 2015-05-26 um 12.26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321" y="2039639"/>
            <a:ext cx="5220148" cy="4681498"/>
          </a:xfrm>
          <a:prstGeom prst="rect">
            <a:avLst/>
          </a:prstGeom>
        </p:spPr>
      </p:pic>
      <p:pic>
        <p:nvPicPr>
          <p:cNvPr id="4" name="Bild 3" descr="Bildschirmfoto 2015-05-26 um 12.25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301" y="1961214"/>
            <a:ext cx="4298435" cy="475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1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Jammern hilft nicht: Kärnten haftet</a:t>
            </a:r>
            <a:endParaRPr lang="de-DE" b="1" dirty="0">
              <a:latin typeface="Calibri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3554" y="2760846"/>
            <a:ext cx="631535" cy="584776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2" name="Bild 1" descr="Bildschirmfoto 2015-05-26 um 12.24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7" y="2760846"/>
            <a:ext cx="2957876" cy="4097154"/>
          </a:xfrm>
          <a:prstGeom prst="rect">
            <a:avLst/>
          </a:prstGeom>
        </p:spPr>
      </p:pic>
      <p:pic>
        <p:nvPicPr>
          <p:cNvPr id="6" name="Bild 5" descr="Bildschirmfoto 2015-05-26 um 12.23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60" y="2871807"/>
            <a:ext cx="4635960" cy="384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3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b="1" dirty="0" smtClean="0">
                <a:latin typeface="Calibri" charset="0"/>
              </a:rPr>
              <a:t>Danke für Ihre Aufmerksamkeit!</a:t>
            </a:r>
            <a:endParaRPr lang="de-DE" b="1" dirty="0">
              <a:latin typeface="Calibri" charset="0"/>
            </a:endParaRPr>
          </a:p>
        </p:txBody>
      </p:sp>
      <p:pic>
        <p:nvPicPr>
          <p:cNvPr id="47106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/>
          <a:stretch>
            <a:fillRect/>
          </a:stretch>
        </p:blipFill>
        <p:spPr bwMode="auto">
          <a:xfrm>
            <a:off x="1628775" y="3222625"/>
            <a:ext cx="589438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Jahreswende 2014/15</a:t>
            </a:r>
            <a:endParaRPr lang="de-DE" b="1" dirty="0">
              <a:latin typeface="Calibri" charset="0"/>
            </a:endParaRPr>
          </a:p>
        </p:txBody>
      </p:sp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415925" y="2627313"/>
            <a:ext cx="69151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1200"/>
              </a:spcAft>
              <a:buFont typeface="Arial" charset="0"/>
              <a:buChar char="•"/>
              <a:defRPr/>
            </a:pPr>
            <a:endParaRPr lang="de-DE" sz="1800" dirty="0" smtClean="0">
              <a:solidFill>
                <a:srgbClr val="000090"/>
              </a:solidFill>
            </a:endParaRPr>
          </a:p>
          <a:p>
            <a:pPr marL="0" indent="0" eaLnBrk="1" hangingPunct="1">
              <a:defRPr/>
            </a:pPr>
            <a:endParaRPr lang="de-DE" sz="1800" dirty="0" smtClean="0"/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415924" y="2911698"/>
            <a:ext cx="8308976" cy="355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r>
              <a:rPr lang="de-DE" sz="2500" dirty="0" smtClean="0">
                <a:solidFill>
                  <a:srgbClr val="000090"/>
                </a:solidFill>
              </a:rPr>
              <a:t>Bankenabwicklungsgesetz: Jetzt geht</a:t>
            </a:r>
            <a:r>
              <a:rPr lang="fr-FR" sz="2500" dirty="0" smtClean="0">
                <a:solidFill>
                  <a:srgbClr val="000090"/>
                </a:solidFill>
              </a:rPr>
              <a:t>’</a:t>
            </a:r>
            <a:r>
              <a:rPr lang="de-DE" sz="2500" dirty="0" smtClean="0">
                <a:solidFill>
                  <a:srgbClr val="000090"/>
                </a:solidFill>
              </a:rPr>
              <a:t>s um 10 Milliarden</a:t>
            </a:r>
            <a:endParaRPr lang="de-DE" sz="2500" dirty="0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r>
              <a:rPr lang="de-DE" sz="2500" dirty="0" smtClean="0">
                <a:solidFill>
                  <a:srgbClr val="000090"/>
                </a:solidFill>
              </a:rPr>
              <a:t>„Operation § 106“</a:t>
            </a:r>
            <a:endParaRPr lang="de-DE" sz="2500" b="1" dirty="0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r>
              <a:rPr lang="de-DE" sz="2500" b="1" dirty="0">
                <a:solidFill>
                  <a:srgbClr val="000090"/>
                </a:solidFill>
              </a:rPr>
              <a:t>„...dieses Gesetz ist auch auf </a:t>
            </a:r>
            <a:r>
              <a:rPr lang="de-DE" sz="2500" b="1" dirty="0" smtClean="0">
                <a:solidFill>
                  <a:srgbClr val="000090"/>
                </a:solidFill>
              </a:rPr>
              <a:t>(die </a:t>
            </a:r>
            <a:r>
              <a:rPr lang="de-DE" sz="2500" b="1" dirty="0" err="1" smtClean="0">
                <a:solidFill>
                  <a:srgbClr val="000090"/>
                </a:solidFill>
              </a:rPr>
              <a:t>Heta</a:t>
            </a:r>
            <a:r>
              <a:rPr lang="de-DE" sz="2500" b="1" dirty="0" smtClean="0">
                <a:solidFill>
                  <a:srgbClr val="000090"/>
                </a:solidFill>
              </a:rPr>
              <a:t>) </a:t>
            </a:r>
            <a:r>
              <a:rPr lang="de-DE" sz="2500" b="1" dirty="0">
                <a:solidFill>
                  <a:srgbClr val="000090"/>
                </a:solidFill>
              </a:rPr>
              <a:t>anwendbar</a:t>
            </a:r>
            <a:r>
              <a:rPr lang="de-DE" sz="2500" b="1" dirty="0" smtClean="0">
                <a:solidFill>
                  <a:srgbClr val="000090"/>
                </a:solidFill>
              </a:rPr>
              <a:t>“</a:t>
            </a: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r>
              <a:rPr lang="de-DE" sz="2500" dirty="0" smtClean="0">
                <a:solidFill>
                  <a:srgbClr val="000090"/>
                </a:solidFill>
              </a:rPr>
              <a:t>Das heißt: 10 Milliarden </a:t>
            </a:r>
            <a:r>
              <a:rPr lang="de-DE" sz="2500" u="sng" dirty="0" smtClean="0">
                <a:solidFill>
                  <a:srgbClr val="000090"/>
                </a:solidFill>
              </a:rPr>
              <a:t>nicht nachrangige </a:t>
            </a:r>
            <a:r>
              <a:rPr lang="de-DE" sz="2500" dirty="0" smtClean="0">
                <a:solidFill>
                  <a:srgbClr val="000090"/>
                </a:solidFill>
              </a:rPr>
              <a:t>Anleihen könnten </a:t>
            </a:r>
            <a:r>
              <a:rPr lang="de-DE" sz="2500" u="sng" dirty="0" smtClean="0">
                <a:solidFill>
                  <a:srgbClr val="000090"/>
                </a:solidFill>
              </a:rPr>
              <a:t>betroffen</a:t>
            </a:r>
            <a:r>
              <a:rPr lang="de-DE" sz="2500" dirty="0" smtClean="0">
                <a:solidFill>
                  <a:srgbClr val="000090"/>
                </a:solidFill>
              </a:rPr>
              <a:t> sein.</a:t>
            </a:r>
            <a:endParaRPr lang="de-DE" sz="2500" dirty="0">
              <a:solidFill>
                <a:srgbClr val="000090"/>
              </a:solidFill>
            </a:endParaRPr>
          </a:p>
          <a:p>
            <a:pPr marL="0" indent="0" algn="ctr" eaLnBrk="1" hangingPunct="1">
              <a:lnSpc>
                <a:spcPct val="110000"/>
              </a:lnSpc>
              <a:spcAft>
                <a:spcPts val="1200"/>
              </a:spcAft>
              <a:defRPr/>
            </a:pPr>
            <a:endParaRPr lang="de-DE" sz="1800" b="1" dirty="0" smtClean="0">
              <a:solidFill>
                <a:srgbClr val="000090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231242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b="1" dirty="0">
              <a:latin typeface="Calibri" charset="0"/>
            </a:endParaRPr>
          </a:p>
        </p:txBody>
      </p:sp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415925" y="2627313"/>
            <a:ext cx="69151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1200"/>
              </a:spcAft>
              <a:buFont typeface="Arial" charset="0"/>
              <a:buChar char="•"/>
              <a:defRPr/>
            </a:pPr>
            <a:endParaRPr lang="de-DE" sz="1800" dirty="0" smtClean="0">
              <a:solidFill>
                <a:srgbClr val="000090"/>
              </a:solidFill>
            </a:endParaRPr>
          </a:p>
          <a:p>
            <a:pPr marL="0" indent="0" eaLnBrk="1" hangingPunct="1">
              <a:defRPr/>
            </a:pPr>
            <a:endParaRPr lang="de-DE" sz="1800" dirty="0" smtClean="0"/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49238" y="2838450"/>
            <a:ext cx="6011862" cy="24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de-DE" sz="3000" b="1" dirty="0" smtClean="0">
                <a:solidFill>
                  <a:srgbClr val="000090"/>
                </a:solidFill>
              </a:rPr>
              <a:t>Unruhe bei Anleihebesitzern</a:t>
            </a:r>
          </a:p>
          <a:p>
            <a:pPr eaLnBrk="1" hangingPunct="1">
              <a:lnSpc>
                <a:spcPct val="15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de-DE" sz="3000" b="1" dirty="0" smtClean="0">
                <a:solidFill>
                  <a:srgbClr val="000090"/>
                </a:solidFill>
              </a:rPr>
              <a:t>Zahlt die </a:t>
            </a:r>
            <a:r>
              <a:rPr lang="de-DE" sz="3000" b="1" dirty="0" err="1" smtClean="0">
                <a:solidFill>
                  <a:srgbClr val="000090"/>
                </a:solidFill>
              </a:rPr>
              <a:t>Heta</a:t>
            </a:r>
            <a:r>
              <a:rPr lang="de-DE" sz="3000" b="1" dirty="0" smtClean="0">
                <a:solidFill>
                  <a:srgbClr val="000090"/>
                </a:solidFill>
              </a:rPr>
              <a:t> am 6. März?</a:t>
            </a:r>
          </a:p>
          <a:p>
            <a:pPr eaLnBrk="1" hangingPunct="1">
              <a:lnSpc>
                <a:spcPct val="15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de-DE" sz="3000" b="1" dirty="0" smtClean="0">
                <a:solidFill>
                  <a:srgbClr val="000090"/>
                </a:solidFill>
              </a:rPr>
              <a:t>PR Alarm Mitte Februar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Was ist zu tun?</a:t>
            </a:r>
            <a:endParaRPr lang="de-DE" b="1" dirty="0">
              <a:latin typeface="Calibri" charset="0"/>
            </a:endParaRPr>
          </a:p>
        </p:txBody>
      </p:sp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415925" y="2627313"/>
            <a:ext cx="69151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1200"/>
              </a:spcAft>
              <a:buFont typeface="Arial" charset="0"/>
              <a:buChar char="•"/>
              <a:defRPr/>
            </a:pPr>
            <a:endParaRPr lang="de-DE" sz="1800" dirty="0" smtClean="0">
              <a:solidFill>
                <a:srgbClr val="000090"/>
              </a:solidFill>
            </a:endParaRPr>
          </a:p>
          <a:p>
            <a:pPr marL="0" indent="0" eaLnBrk="1" hangingPunct="1">
              <a:defRPr/>
            </a:pPr>
            <a:endParaRPr lang="de-DE" sz="1800" dirty="0" smtClean="0"/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249237" y="2838450"/>
            <a:ext cx="7642502" cy="512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r>
              <a:rPr lang="de-DE" sz="2500" b="1" dirty="0" smtClean="0">
                <a:solidFill>
                  <a:srgbClr val="000090"/>
                </a:solidFill>
              </a:rPr>
              <a:t>PR Strategie: Gemeinsam handeln</a:t>
            </a: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endParaRPr lang="de-DE" sz="2500" b="1" dirty="0">
              <a:solidFill>
                <a:srgbClr val="000090"/>
              </a:solidFill>
            </a:endParaRPr>
          </a:p>
          <a:p>
            <a:pPr marL="342900" indent="-342900" eaLnBrk="1" hangingPunct="1">
              <a:lnSpc>
                <a:spcPct val="11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de-DE" sz="2500" b="1" dirty="0" smtClean="0">
                <a:solidFill>
                  <a:srgbClr val="000090"/>
                </a:solidFill>
              </a:rPr>
              <a:t>Österreichische </a:t>
            </a:r>
            <a:r>
              <a:rPr lang="de-DE" sz="2500" b="1" dirty="0" err="1" smtClean="0">
                <a:solidFill>
                  <a:srgbClr val="000090"/>
                </a:solidFill>
              </a:rPr>
              <a:t>Anleihengläubiger</a:t>
            </a:r>
            <a:r>
              <a:rPr lang="de-DE" sz="2500" b="1" dirty="0" smtClean="0">
                <a:solidFill>
                  <a:srgbClr val="000090"/>
                </a:solidFill>
              </a:rPr>
              <a:t> finden</a:t>
            </a:r>
          </a:p>
          <a:p>
            <a:pPr marL="342900" indent="-342900" eaLnBrk="1" hangingPunct="1">
              <a:lnSpc>
                <a:spcPct val="11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de-DE" sz="2500" b="1" dirty="0" smtClean="0">
                <a:solidFill>
                  <a:srgbClr val="000090"/>
                </a:solidFill>
              </a:rPr>
              <a:t>Plattform für gemeinsames Auftreten bilden</a:t>
            </a:r>
          </a:p>
          <a:p>
            <a:pPr marL="342900" indent="-342900" eaLnBrk="1" hangingPunct="1">
              <a:lnSpc>
                <a:spcPct val="11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de-DE" sz="2500" b="1" dirty="0" smtClean="0">
                <a:solidFill>
                  <a:srgbClr val="000090"/>
                </a:solidFill>
              </a:rPr>
              <a:t>Mit einer Stimme sprechen</a:t>
            </a: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endParaRPr lang="de-DE" sz="2000" b="1" dirty="0">
              <a:solidFill>
                <a:srgbClr val="000090"/>
              </a:solidFill>
            </a:endParaRPr>
          </a:p>
          <a:p>
            <a:pPr eaLnBrk="1" hangingPunct="1">
              <a:lnSpc>
                <a:spcPct val="110000"/>
              </a:lnSpc>
              <a:spcAft>
                <a:spcPts val="1200"/>
              </a:spcAft>
              <a:buFont typeface="Arial"/>
              <a:buChar char="•"/>
              <a:defRPr/>
            </a:pPr>
            <a:endParaRPr lang="de-DE" sz="1800" b="1" dirty="0" smtClean="0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endParaRPr lang="de-DE" sz="1800" b="1" dirty="0" smtClean="0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endParaRPr lang="de-DE" sz="1800" b="1" dirty="0" smtClean="0">
              <a:solidFill>
                <a:srgbClr val="000090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1402036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Argumente</a:t>
            </a:r>
            <a:endParaRPr lang="de-DE" b="1" dirty="0">
              <a:latin typeface="Calibri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82563" y="2805113"/>
            <a:ext cx="8777704" cy="295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200000"/>
              </a:lnSpc>
              <a:buFont typeface="Arial"/>
              <a:buChar char="•"/>
            </a:pPr>
            <a:r>
              <a:rPr lang="de-DE" sz="2300" b="1" dirty="0" smtClean="0">
                <a:solidFill>
                  <a:srgbClr val="000090"/>
                </a:solidFill>
              </a:rPr>
              <a:t>Argumente: Österreichs Ruf steht auf dem Spiel </a:t>
            </a:r>
          </a:p>
          <a:p>
            <a:pPr>
              <a:lnSpc>
                <a:spcPct val="200000"/>
              </a:lnSpc>
              <a:buFont typeface="Arial"/>
              <a:buChar char="•"/>
            </a:pPr>
            <a:r>
              <a:rPr lang="de-DE" sz="2300" b="1" dirty="0" smtClean="0">
                <a:solidFill>
                  <a:srgbClr val="000090"/>
                </a:solidFill>
              </a:rPr>
              <a:t>Besser eine Lösung ohne Reputationsverlust</a:t>
            </a:r>
          </a:p>
          <a:p>
            <a:pPr>
              <a:lnSpc>
                <a:spcPct val="200000"/>
              </a:lnSpc>
              <a:buFont typeface="Arial"/>
              <a:buChar char="•"/>
            </a:pPr>
            <a:r>
              <a:rPr lang="de-DE" sz="2300" b="1" dirty="0" smtClean="0">
                <a:solidFill>
                  <a:srgbClr val="000090"/>
                </a:solidFill>
              </a:rPr>
              <a:t>Österreich darf nicht in die Spanien/ Griechenlandliga absinken</a:t>
            </a:r>
            <a:endParaRPr lang="de-DE" sz="1800" b="1" dirty="0" smtClean="0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endParaRPr lang="de-DE" sz="1800" b="1" dirty="0" smtClean="0">
              <a:solidFill>
                <a:srgbClr val="000090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de-DE" sz="18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PR Aktionsplan</a:t>
            </a:r>
            <a:endParaRPr lang="de-DE" b="1" dirty="0">
              <a:latin typeface="Calibri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207250" y="2609120"/>
            <a:ext cx="9019062" cy="505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de-DE" sz="1800" b="1" dirty="0" smtClean="0">
              <a:solidFill>
                <a:srgbClr val="000090"/>
              </a:solidFill>
            </a:endParaRPr>
          </a:p>
          <a:p>
            <a:r>
              <a:rPr lang="de-DE" sz="2300" b="1" dirty="0" smtClean="0">
                <a:solidFill>
                  <a:srgbClr val="000090"/>
                </a:solidFill>
              </a:rPr>
              <a:t>PR-Aktion:</a:t>
            </a:r>
          </a:p>
          <a:p>
            <a:pPr>
              <a:lnSpc>
                <a:spcPct val="200000"/>
              </a:lnSpc>
              <a:buFont typeface="Arial"/>
              <a:buChar char="•"/>
            </a:pPr>
            <a:r>
              <a:rPr lang="de-DE" sz="2300" b="1" dirty="0" smtClean="0">
                <a:solidFill>
                  <a:srgbClr val="000090"/>
                </a:solidFill>
              </a:rPr>
              <a:t>Termine mit den wichtigsten Anleihegläubigern und Institutionen</a:t>
            </a:r>
          </a:p>
          <a:p>
            <a:pPr>
              <a:lnSpc>
                <a:spcPct val="200000"/>
              </a:lnSpc>
              <a:buFont typeface="Arial"/>
              <a:buChar char="•"/>
            </a:pPr>
            <a:r>
              <a:rPr lang="de-DE" sz="2300" b="1" dirty="0" smtClean="0">
                <a:solidFill>
                  <a:srgbClr val="000090"/>
                </a:solidFill>
              </a:rPr>
              <a:t>Starttermin: Dienstag, 2. März</a:t>
            </a:r>
          </a:p>
          <a:p>
            <a:pPr>
              <a:lnSpc>
                <a:spcPct val="200000"/>
              </a:lnSpc>
              <a:buFont typeface="Arial"/>
              <a:buChar char="•"/>
            </a:pPr>
            <a:r>
              <a:rPr lang="de-DE" sz="2300" b="1" dirty="0" smtClean="0">
                <a:solidFill>
                  <a:srgbClr val="000090"/>
                </a:solidFill>
              </a:rPr>
              <a:t>Danach gemeinsame Pressekonferenz</a:t>
            </a:r>
            <a:endParaRPr lang="de-DE" sz="2300" b="1" dirty="0">
              <a:solidFill>
                <a:srgbClr val="000090"/>
              </a:solidFill>
            </a:endParaRPr>
          </a:p>
          <a:p>
            <a:pPr>
              <a:buFont typeface="Arial"/>
              <a:buChar char="•"/>
            </a:pPr>
            <a:endParaRPr lang="de-DE" sz="1800" b="1" dirty="0">
              <a:solidFill>
                <a:srgbClr val="000090"/>
              </a:solidFill>
            </a:endParaRPr>
          </a:p>
          <a:p>
            <a:endParaRPr lang="de-DE" sz="1800" b="1" dirty="0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endParaRPr lang="de-DE" sz="1800" b="1" dirty="0" smtClean="0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endParaRPr lang="de-DE" sz="1800" b="1" dirty="0" smtClean="0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endParaRPr lang="de-DE" sz="1800" b="1" dirty="0" smtClean="0">
              <a:solidFill>
                <a:srgbClr val="000090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315830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b="1" dirty="0" smtClean="0">
                <a:latin typeface="Calibri" charset="0"/>
              </a:rPr>
              <a:t>1. März: die Bombe platzt</a:t>
            </a:r>
            <a:endParaRPr lang="de-DE" b="1" dirty="0">
              <a:latin typeface="Calibri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415925" y="2860675"/>
            <a:ext cx="8185150" cy="220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342900" indent="-342900" eaLnBrk="1" hangingPunct="1">
              <a:lnSpc>
                <a:spcPct val="110000"/>
              </a:lnSpc>
              <a:spcAft>
                <a:spcPts val="1200"/>
              </a:spcAft>
              <a:buFont typeface="+mj-lt"/>
              <a:buAutoNum type="alphaLcPeriod"/>
              <a:defRPr/>
            </a:pPr>
            <a:endParaRPr lang="de-DE" sz="1800" b="1" dirty="0" smtClean="0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endParaRPr lang="de-DE" sz="1800" b="1" dirty="0" smtClean="0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endParaRPr lang="de-DE" sz="1800" b="1" dirty="0" smtClean="0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defRPr/>
            </a:pPr>
            <a:endParaRPr lang="de-DE" sz="1800" b="1" dirty="0" smtClean="0">
              <a:solidFill>
                <a:srgbClr val="000090"/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de-DE" sz="1800" dirty="0" smtClean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831" y="2692597"/>
            <a:ext cx="5737470" cy="4165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reas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Expo">
      <a:majorFont>
        <a:latin typeface="Calibri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Exp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3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93000"/>
                <a:satMod val="130000"/>
              </a:schemeClr>
            </a:gs>
            <a:gs pos="60000">
              <a:schemeClr val="phClr">
                <a:tint val="80000"/>
                <a:shade val="93000"/>
                <a:satMod val="130000"/>
              </a:schemeClr>
            </a:gs>
            <a:gs pos="100000">
              <a:schemeClr val="phClr"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34925" cap="flat" cmpd="sng" algn="ctr"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8600000" scaled="0"/>
          </a:gra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C0C0C0">
                <a:alpha val="75000"/>
              </a:srgbClr>
            </a:innerShdw>
            <a:outerShdw blurRad="63500" dist="38100" dir="5400000" sx="105000" sy="105000" algn="br" rotWithShape="0">
              <a:srgbClr val="000000">
                <a:alpha val="30000"/>
              </a:srgbClr>
            </a:outerShdw>
          </a:effectLst>
        </a:effectStyle>
        <a:effectStyle>
          <a:effectLst>
            <a:innerShdw blurRad="50800" dist="25400" dir="16200000">
              <a:srgbClr val="C0C0C0">
                <a:alpha val="75000"/>
              </a:srgbClr>
            </a:innerShdw>
            <a:reflection blurRad="63500" stA="40000" endPos="50000" dist="127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Boreas.thmx</Template>
  <TotalTime>0</TotalTime>
  <Words>331</Words>
  <Application>Microsoft Macintosh PowerPoint</Application>
  <PresentationFormat>Bildschirmpräsentation (4:3)</PresentationFormat>
  <Paragraphs>73</Paragraphs>
  <Slides>32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3" baseType="lpstr">
      <vt:lpstr>Boreas</vt:lpstr>
      <vt:lpstr>PowerPoint-Präsentation</vt:lpstr>
      <vt:lpstr>Heta: Das 10 Milliarden Ding </vt:lpstr>
      <vt:lpstr>Juli 2014: Nachranggläubiger bluten mit 800 Mio.</vt:lpstr>
      <vt:lpstr>Jahreswende 2014/15</vt:lpstr>
      <vt:lpstr>PowerPoint-Präsentation</vt:lpstr>
      <vt:lpstr>Was ist zu tun?</vt:lpstr>
      <vt:lpstr>Argumente</vt:lpstr>
      <vt:lpstr>PR Aktionsplan</vt:lpstr>
      <vt:lpstr>1. März: die Bombe platzt</vt:lpstr>
      <vt:lpstr>EU Richtlinie zur Bankenabwicklung</vt:lpstr>
      <vt:lpstr>Das Schulden Moratorium</vt:lpstr>
      <vt:lpstr>Moratorium – News geht um die Welt</vt:lpstr>
      <vt:lpstr>Moratorium – News geht um die Welt</vt:lpstr>
      <vt:lpstr>Das Moratorium</vt:lpstr>
      <vt:lpstr>Das Moratorium</vt:lpstr>
      <vt:lpstr>PowerPoint-Präsentation</vt:lpstr>
      <vt:lpstr>PowerPoint-Präsentation</vt:lpstr>
      <vt:lpstr>PowerPoint-Präsentation</vt:lpstr>
      <vt:lpstr>PowerPoint-Präsentation</vt:lpstr>
      <vt:lpstr>Es folgen:</vt:lpstr>
      <vt:lpstr>PowerPoint-Präsentation</vt:lpstr>
      <vt:lpstr>PowerPoint-Präsentation</vt:lpstr>
      <vt:lpstr>PowerPoint-Präsentation</vt:lpstr>
      <vt:lpstr>Bundesländer in der Bredouille</vt:lpstr>
      <vt:lpstr>Bundesländer in der Bredouille</vt:lpstr>
      <vt:lpstr>Bundesländer in der Bredouille</vt:lpstr>
      <vt:lpstr>Mai: 2 Milliarden Urteil gegen Heta</vt:lpstr>
      <vt:lpstr>Mai: 2 Milliarden Urteil gegen Heta</vt:lpstr>
      <vt:lpstr>PowerPoint-Präsentation</vt:lpstr>
      <vt:lpstr>Finanzminister nimmt Kärnten an die Leine</vt:lpstr>
      <vt:lpstr>Jammern hilft nicht: Kärnten haftet</vt:lpstr>
      <vt:lpstr>Danke für Ihre Aufmerksamkeit!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 R</dc:creator>
  <cp:lastModifiedBy>PR</cp:lastModifiedBy>
  <cp:revision>141</cp:revision>
  <cp:lastPrinted>2015-06-23T09:41:01Z</cp:lastPrinted>
  <dcterms:created xsi:type="dcterms:W3CDTF">2013-04-23T10:43:26Z</dcterms:created>
  <dcterms:modified xsi:type="dcterms:W3CDTF">2015-06-30T09:38:17Z</dcterms:modified>
</cp:coreProperties>
</file>